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278" r:id="rId5"/>
    <p:sldId id="5675" r:id="rId6"/>
    <p:sldId id="4367" r:id="rId7"/>
    <p:sldId id="4368" r:id="rId8"/>
    <p:sldId id="4369" r:id="rId9"/>
    <p:sldId id="4357" r:id="rId10"/>
    <p:sldId id="4358" r:id="rId11"/>
    <p:sldId id="4370" r:id="rId12"/>
    <p:sldId id="4365" r:id="rId13"/>
    <p:sldId id="5669" r:id="rId1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inleitung" id="{B3F9B652-125B-4FCE-994E-9DCF20D4BF40}">
          <p14:sldIdLst>
            <p14:sldId id="278"/>
            <p14:sldId id="5675"/>
          </p14:sldIdLst>
        </p14:section>
        <p14:section name="Anwendungsfälle" id="{FF9E0F38-15A5-4C21-8AE2-97EF3E4A8EF0}">
          <p14:sldIdLst>
            <p14:sldId id="4367"/>
            <p14:sldId id="4368"/>
            <p14:sldId id="4369"/>
            <p14:sldId id="4357"/>
            <p14:sldId id="4358"/>
            <p14:sldId id="4370"/>
            <p14:sldId id="4365"/>
          </p14:sldIdLst>
        </p14:section>
        <p14:section name="Workshop" id="{D7504E76-512E-4E8C-A6BC-5E409BB8F4E6}">
          <p14:sldIdLst>
            <p14:sldId id="56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59E313B-744E-DF1E-0CB3-D66355F857E9}" name="Lothar Stein" initials="LS" userId="S::lothar.stein@purpleview.de::a12f7f35-a445-4e76-87c0-da275db7fea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3B3B"/>
    <a:srgbClr val="781D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B7B88B-8B76-446C-B68A-ED87AF9B4AB2}" v="1" dt="2026-04-20T19:25:26.0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ittlere Formatvorlage 3 - Akz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176" autoAdjust="0"/>
  </p:normalViewPr>
  <p:slideViewPr>
    <p:cSldViewPr snapToGrid="0">
      <p:cViewPr varScale="1">
        <p:scale>
          <a:sx n="67" d="100"/>
          <a:sy n="67" d="100"/>
        </p:scale>
        <p:origin x="126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in Kollbach" userId="f4f38164-4489-43c3-a3d3-437858be77f3" providerId="ADAL" clId="{296D9B47-CEDA-4C23-AE4F-DB6C0873D71C}"/>
    <pc:docChg chg="modSld">
      <pc:chgData name="Robin Kollbach" userId="f4f38164-4489-43c3-a3d3-437858be77f3" providerId="ADAL" clId="{296D9B47-CEDA-4C23-AE4F-DB6C0873D71C}" dt="2026-04-20T19:25:26.030" v="0"/>
      <pc:docMkLst>
        <pc:docMk/>
      </pc:docMkLst>
      <pc:sldChg chg="modSp">
        <pc:chgData name="Robin Kollbach" userId="f4f38164-4489-43c3-a3d3-437858be77f3" providerId="ADAL" clId="{296D9B47-CEDA-4C23-AE4F-DB6C0873D71C}" dt="2026-04-20T19:25:26.030" v="0"/>
        <pc:sldMkLst>
          <pc:docMk/>
          <pc:sldMk cId="1897873921" sldId="5669"/>
        </pc:sldMkLst>
        <pc:picChg chg="mod">
          <ac:chgData name="Robin Kollbach" userId="f4f38164-4489-43c3-a3d3-437858be77f3" providerId="ADAL" clId="{296D9B47-CEDA-4C23-AE4F-DB6C0873D71C}" dt="2026-04-20T19:25:26.030" v="0"/>
          <ac:picMkLst>
            <pc:docMk/>
            <pc:sldMk cId="1897873921" sldId="5669"/>
            <ac:picMk id="14" creationId="{D4D14364-8184-B93F-29F4-5C5F901689E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E26174-8E5A-4A52-818F-2C6A588A20B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9F48F9-59CD-4063-898A-B96E8DF2C6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3954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8B506-AD2C-2C48-FC09-0D0E554C99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915DA6C7-58FA-FD57-E6F9-6598E1F58E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501F1D84-94E3-5E8A-FFA7-066DDC501E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8C78FF9-7FB4-506D-2ABC-29D49B064F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448875-91B4-4A12-B04F-CAAB712C6676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2429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2">
            <a:extLst>
              <a:ext uri="{FF2B5EF4-FFF2-40B4-BE49-F238E27FC236}">
                <a16:creationId xmlns:a16="http://schemas.microsoft.com/office/drawing/2014/main" id="{A75F6A53-6914-4F6A-B2CF-BF0A60673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850" y="3312161"/>
            <a:ext cx="10325677" cy="2407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1pPr>
            <a:lvl2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2pPr>
            <a:lvl3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3pPr>
            <a:lvl4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4pPr>
            <a:lvl5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B1776438-B88D-47EE-8752-50BF9169A0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7927" y="62875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Light "/>
              </a:defRPr>
            </a:lvl1pPr>
          </a:lstStyle>
          <a:p>
            <a:fld id="{AB30996D-DB65-4129-8F04-728D82D3E2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0DB771D-C5EF-7E54-4B79-A7DFE6C40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05282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70E3F2-F3C7-4EB1-8424-A2B1C0F69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>
                <a:latin typeface="Roboto Light "/>
              </a:defRPr>
            </a:lvl1pPr>
            <a:lvl2pPr>
              <a:defRPr sz="2000">
                <a:latin typeface="Roboto Light "/>
              </a:defRPr>
            </a:lvl2pPr>
            <a:lvl3pPr>
              <a:defRPr sz="1800">
                <a:latin typeface="Roboto Light "/>
              </a:defRPr>
            </a:lvl3pPr>
            <a:lvl4pPr>
              <a:defRPr sz="1600">
                <a:latin typeface="Roboto Light "/>
              </a:defRPr>
            </a:lvl4pPr>
            <a:lvl5pPr>
              <a:defRPr sz="1600">
                <a:latin typeface="Roboto Light 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390B3DA-50F7-4353-A248-4A8F0C8EC7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17412"/>
            <a:ext cx="3932237" cy="3651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Roboto Light 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Foliennummernplatzhalter 5">
            <a:extLst>
              <a:ext uri="{FF2B5EF4-FFF2-40B4-BE49-F238E27FC236}">
                <a16:creationId xmlns:a16="http://schemas.microsoft.com/office/drawing/2014/main" id="{6FBC38B9-25B0-40E0-BD34-ED87FDCB57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7927" y="62875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Light "/>
              </a:defRPr>
            </a:lvl1pPr>
          </a:lstStyle>
          <a:p>
            <a:fld id="{AB30996D-DB65-4129-8F04-728D82D3E28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A9313EFC-5E1D-610E-2A78-37987479A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77324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2064EF19-08B4-DC6E-7618-E1560D91D4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A3575C0-3459-6529-DD91-71DE3E358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931859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260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0FB0E47-3F2B-4750-841C-6E33023B2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765" y="1413164"/>
            <a:ext cx="10515600" cy="4763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1pPr>
            <a:lvl2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2pPr>
            <a:lvl3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3pPr>
            <a:lvl4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4pPr>
            <a:lvl5pPr>
              <a:defRPr>
                <a:latin typeface="Roboto Light" panose="02000000000000000000" pitchFamily="2" charset="0"/>
                <a:ea typeface="Roboto Light" panose="02000000000000000000" pitchFamily="2" charset="0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E8BF35D6-6661-49F2-A94B-885FE87C5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765" y="346653"/>
            <a:ext cx="10515600" cy="761711"/>
          </a:xfrm>
          <a:prstGeom prst="rect">
            <a:avLst/>
          </a:prstGeo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/>
              <a:t>Mastertitelformat</a:t>
            </a:r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FF6D3854-4E06-461B-969A-59A4CD5ECB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7927" y="62875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Light "/>
              </a:defRPr>
            </a:lvl1pPr>
          </a:lstStyle>
          <a:p>
            <a:fld id="{AB30996D-DB65-4129-8F04-728D82D3E28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692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5CBCE6-67DE-4477-AB35-10108547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765" y="346653"/>
            <a:ext cx="10515600" cy="761711"/>
          </a:xfrm>
          <a:prstGeom prst="rect">
            <a:avLst/>
          </a:prstGeo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/>
              <a:t>Mastertitelformat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2ECE946-A2B0-4CF4-90C5-1155015A1E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6400" y="1414800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Roboto Light "/>
              </a:defRPr>
            </a:lvl1pPr>
            <a:lvl2pPr>
              <a:defRPr>
                <a:latin typeface="Roboto Light "/>
              </a:defRPr>
            </a:lvl2pPr>
            <a:lvl3pPr>
              <a:defRPr>
                <a:latin typeface="Roboto Light "/>
              </a:defRPr>
            </a:lvl3pPr>
            <a:lvl4pPr>
              <a:defRPr>
                <a:latin typeface="Roboto Light "/>
              </a:defRPr>
            </a:lvl4pPr>
            <a:lvl5pPr>
              <a:defRPr>
                <a:latin typeface="Roboto Light 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6B8D3D1-2686-4998-9B49-46947654A2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59765" y="1414800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lang="de-DE" smtClean="0">
                <a:latin typeface="Roboto Light "/>
              </a:defRPr>
            </a:lvl1pPr>
            <a:lvl2pPr>
              <a:defRPr lang="de-DE" smtClean="0">
                <a:latin typeface="Roboto Light "/>
              </a:defRPr>
            </a:lvl2pPr>
            <a:lvl3pPr>
              <a:defRPr lang="de-DE" smtClean="0">
                <a:latin typeface="Roboto Light "/>
              </a:defRPr>
            </a:lvl3pPr>
            <a:lvl4pPr>
              <a:defRPr lang="de-DE" smtClean="0">
                <a:latin typeface="Roboto Light "/>
              </a:defRPr>
            </a:lvl4pPr>
            <a:lvl5pPr>
              <a:defRPr lang="de-DE">
                <a:latin typeface="Roboto Light 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Foliennummernplatzhalter 5">
            <a:extLst>
              <a:ext uri="{FF2B5EF4-FFF2-40B4-BE49-F238E27FC236}">
                <a16:creationId xmlns:a16="http://schemas.microsoft.com/office/drawing/2014/main" id="{7A9B08B4-7B65-4DCC-BC79-44B242FD23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7927" y="62875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Light "/>
              </a:defRPr>
            </a:lvl1pPr>
          </a:lstStyle>
          <a:p>
            <a:fld id="{AB30996D-DB65-4129-8F04-728D82D3E28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9759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D12576E-ECE3-43D6-B9B1-DACC551E0A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6400" y="1414800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latin typeface="Roboto Light 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0529AA7-13DC-4969-B267-C49591C275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400" y="2274171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Roboto Light "/>
              </a:defRPr>
            </a:lvl1pPr>
            <a:lvl2pPr>
              <a:defRPr>
                <a:latin typeface="Roboto Light "/>
              </a:defRPr>
            </a:lvl2pPr>
            <a:lvl3pPr>
              <a:defRPr>
                <a:latin typeface="Roboto Light "/>
              </a:defRPr>
            </a:lvl3pPr>
            <a:lvl4pPr>
              <a:defRPr>
                <a:latin typeface="Roboto Light "/>
              </a:defRPr>
            </a:lvl4pPr>
            <a:lvl5pPr>
              <a:defRPr>
                <a:latin typeface="Roboto Light 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DBE3973A-BCA8-4FE3-A77A-561EA53B19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94000" y="1414800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>
                <a:latin typeface="Roboto Light 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69D815E-19EA-4EFF-BA01-F70B395F2B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94000" y="2274171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Roboto Light "/>
              </a:defRPr>
            </a:lvl1pPr>
            <a:lvl2pPr>
              <a:defRPr>
                <a:latin typeface="Roboto Light "/>
              </a:defRPr>
            </a:lvl2pPr>
            <a:lvl3pPr>
              <a:defRPr>
                <a:latin typeface="Roboto Light "/>
              </a:defRPr>
            </a:lvl3pPr>
            <a:lvl4pPr>
              <a:defRPr>
                <a:latin typeface="Roboto Light "/>
              </a:defRPr>
            </a:lvl4pPr>
            <a:lvl5pPr>
              <a:defRPr>
                <a:latin typeface="Roboto Light "/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9BC960E6-B2D3-43EA-87A5-6E59D7FDE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765" y="346653"/>
            <a:ext cx="10515600" cy="761711"/>
          </a:xfrm>
          <a:prstGeom prst="rect">
            <a:avLst/>
          </a:prstGeo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de-DE"/>
              <a:t>Mastertitelformat</a:t>
            </a:r>
          </a:p>
        </p:txBody>
      </p:sp>
      <p:sp>
        <p:nvSpPr>
          <p:cNvPr id="10" name="Foliennummernplatzhalter 5">
            <a:extLst>
              <a:ext uri="{FF2B5EF4-FFF2-40B4-BE49-F238E27FC236}">
                <a16:creationId xmlns:a16="http://schemas.microsoft.com/office/drawing/2014/main" id="{A9A286ED-CE5D-4A32-B784-69DC0A5088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277927" y="62875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Light "/>
              </a:defRPr>
            </a:lvl1pPr>
          </a:lstStyle>
          <a:p>
            <a:fld id="{AB30996D-DB65-4129-8F04-728D82D3E28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6688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20A98B-C22E-436A-8219-D529B0EE3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765" y="346653"/>
            <a:ext cx="10515600" cy="761711"/>
          </a:xfrm>
          <a:prstGeom prst="rect">
            <a:avLst/>
          </a:prstGeom>
        </p:spPr>
        <p:txBody>
          <a:bodyPr/>
          <a:lstStyle>
            <a:lvl1pPr>
              <a:defRPr>
                <a:latin typeface="Roboto "/>
              </a:defRPr>
            </a:lvl1pPr>
          </a:lstStyle>
          <a:p>
            <a:r>
              <a:rPr lang="de-DE"/>
              <a:t>Mastertitelformat</a:t>
            </a:r>
          </a:p>
        </p:txBody>
      </p:sp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AC338C4B-707A-4138-A686-939F644A3D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7927" y="62875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Light "/>
              </a:defRPr>
            </a:lvl1pPr>
          </a:lstStyle>
          <a:p>
            <a:fld id="{AB30996D-DB65-4129-8F04-728D82D3E28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6307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20A98B-C22E-436A-8219-D529B0EE3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765" y="346653"/>
            <a:ext cx="10515600" cy="761711"/>
          </a:xfrm>
          <a:prstGeom prst="rect">
            <a:avLst/>
          </a:prstGeom>
        </p:spPr>
        <p:txBody>
          <a:bodyPr/>
          <a:lstStyle>
            <a:lvl1pPr>
              <a:defRPr>
                <a:latin typeface="Roboto "/>
              </a:defRPr>
            </a:lvl1pPr>
          </a:lstStyle>
          <a:p>
            <a:r>
              <a:rPr lang="de-DE"/>
              <a:t>Mastertitelformat</a:t>
            </a:r>
          </a:p>
        </p:txBody>
      </p:sp>
      <p:pic>
        <p:nvPicPr>
          <p:cNvPr id="6" name="Image" descr="Image">
            <a:extLst>
              <a:ext uri="{FF2B5EF4-FFF2-40B4-BE49-F238E27FC236}">
                <a16:creationId xmlns:a16="http://schemas.microsoft.com/office/drawing/2014/main" id="{C1AE9775-D410-488F-AC79-E084ED8B05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60064" y="1276326"/>
            <a:ext cx="3508032" cy="4968424"/>
          </a:xfrm>
          <a:prstGeom prst="rect">
            <a:avLst/>
          </a:prstGeom>
          <a:ln w="25400">
            <a:miter lim="400000"/>
          </a:ln>
          <a:effectLst>
            <a:outerShdw blurRad="254000" dist="127000" dir="5400000" rotWithShape="0">
              <a:srgbClr val="000000">
                <a:alpha val="70000"/>
              </a:srgbClr>
            </a:outerShdw>
          </a:effectLst>
        </p:spPr>
      </p:pic>
      <p:sp>
        <p:nvSpPr>
          <p:cNvPr id="7" name="Picture Placeholder 18">
            <a:extLst>
              <a:ext uri="{FF2B5EF4-FFF2-40B4-BE49-F238E27FC236}">
                <a16:creationId xmlns:a16="http://schemas.microsoft.com/office/drawing/2014/main" id="{BA99AF63-CC08-49E4-99D2-0CD10AEF62E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799473" y="1701478"/>
            <a:ext cx="3032567" cy="4062714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rgbClr val="E4EBF5"/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3EF1D7E0-D705-4B63-A6D8-0592CA03B5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7927" y="62875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Light "/>
              </a:defRPr>
            </a:lvl1pPr>
          </a:lstStyle>
          <a:p>
            <a:fld id="{AB30996D-DB65-4129-8F04-728D82D3E28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1406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8">
            <a:extLst>
              <a:ext uri="{FF2B5EF4-FFF2-40B4-BE49-F238E27FC236}">
                <a16:creationId xmlns:a16="http://schemas.microsoft.com/office/drawing/2014/main" id="{30C919EB-3DB0-4575-B623-4DEE22A9C1F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483856" y="4837189"/>
            <a:ext cx="2700000" cy="1620000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sp>
        <p:nvSpPr>
          <p:cNvPr id="13" name="Picture Placeholder 18">
            <a:extLst>
              <a:ext uri="{FF2B5EF4-FFF2-40B4-BE49-F238E27FC236}">
                <a16:creationId xmlns:a16="http://schemas.microsoft.com/office/drawing/2014/main" id="{BDD9D738-88D0-4994-BF8C-7FFF5E46423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83855" y="3136586"/>
            <a:ext cx="2700000" cy="1620000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sp>
        <p:nvSpPr>
          <p:cNvPr id="14" name="Picture Placeholder 18">
            <a:extLst>
              <a:ext uri="{FF2B5EF4-FFF2-40B4-BE49-F238E27FC236}">
                <a16:creationId xmlns:a16="http://schemas.microsoft.com/office/drawing/2014/main" id="{98A45B0C-DB02-4F82-9964-3111999BEEF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283496" y="3109980"/>
            <a:ext cx="2738602" cy="3347209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sp>
        <p:nvSpPr>
          <p:cNvPr id="7" name="Picture Placeholder 18">
            <a:extLst>
              <a:ext uri="{FF2B5EF4-FFF2-40B4-BE49-F238E27FC236}">
                <a16:creationId xmlns:a16="http://schemas.microsoft.com/office/drawing/2014/main" id="{BA99AF63-CC08-49E4-99D2-0CD10AEF62E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0240098" y="547050"/>
            <a:ext cx="1782000" cy="2464451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D20A98B-C22E-436A-8219-D529B0EE3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764" y="573656"/>
            <a:ext cx="4292599" cy="5631204"/>
          </a:xfrm>
          <a:prstGeom prst="rect">
            <a:avLst/>
          </a:prstGeom>
        </p:spPr>
        <p:txBody>
          <a:bodyPr anchor="t"/>
          <a:lstStyle>
            <a:lvl1pPr>
              <a:defRPr>
                <a:solidFill>
                  <a:schemeClr val="bg1"/>
                </a:solidFill>
                <a:latin typeface="Roboto "/>
              </a:defRPr>
            </a:lvl1pPr>
          </a:lstStyle>
          <a:p>
            <a:r>
              <a:rPr lang="de-DE"/>
              <a:t>Mastertitelformat</a:t>
            </a:r>
          </a:p>
        </p:txBody>
      </p:sp>
      <p:sp>
        <p:nvSpPr>
          <p:cNvPr id="15" name="Picture Placeholder 18">
            <a:extLst>
              <a:ext uri="{FF2B5EF4-FFF2-40B4-BE49-F238E27FC236}">
                <a16:creationId xmlns:a16="http://schemas.microsoft.com/office/drawing/2014/main" id="{C7E7988B-E5E0-483E-B7D1-49C9800680A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8366653" y="573656"/>
            <a:ext cx="1782000" cy="2464451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C766C155-5FA0-4909-8502-2CCB66260E33}"/>
              </a:ext>
            </a:extLst>
          </p:cNvPr>
          <p:cNvCxnSpPr/>
          <p:nvPr userDrawn="1"/>
        </p:nvCxnSpPr>
        <p:spPr>
          <a:xfrm>
            <a:off x="0" y="6786560"/>
            <a:ext cx="12192000" cy="0"/>
          </a:xfrm>
          <a:prstGeom prst="line">
            <a:avLst/>
          </a:prstGeom>
          <a:ln w="152400">
            <a:solidFill>
              <a:srgbClr val="6B236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Picture Placeholder 18">
            <a:extLst>
              <a:ext uri="{FF2B5EF4-FFF2-40B4-BE49-F238E27FC236}">
                <a16:creationId xmlns:a16="http://schemas.microsoft.com/office/drawing/2014/main" id="{134AC8B6-875D-4F89-9DA1-E3097BEFE646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493208" y="573656"/>
            <a:ext cx="1782000" cy="2464451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chemeClr val="tx1">
              <a:alpha val="60000"/>
            </a:schemeClr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865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8">
            <a:extLst>
              <a:ext uri="{FF2B5EF4-FFF2-40B4-BE49-F238E27FC236}">
                <a16:creationId xmlns:a16="http://schemas.microsoft.com/office/drawing/2014/main" id="{BA99AF63-CC08-49E4-99D2-0CD10AEF62E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138814" y="3202039"/>
            <a:ext cx="4688548" cy="3118742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noFill/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sp>
        <p:nvSpPr>
          <p:cNvPr id="15" name="Picture Placeholder 18">
            <a:extLst>
              <a:ext uri="{FF2B5EF4-FFF2-40B4-BE49-F238E27FC236}">
                <a16:creationId xmlns:a16="http://schemas.microsoft.com/office/drawing/2014/main" id="{C7E7988B-E5E0-483E-B7D1-49C9800680A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536008" y="533687"/>
            <a:ext cx="2291354" cy="2553518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C766C155-5FA0-4909-8502-2CCB66260E33}"/>
              </a:ext>
            </a:extLst>
          </p:cNvPr>
          <p:cNvCxnSpPr/>
          <p:nvPr userDrawn="1"/>
        </p:nvCxnSpPr>
        <p:spPr>
          <a:xfrm>
            <a:off x="0" y="6786560"/>
            <a:ext cx="12192000" cy="0"/>
          </a:xfrm>
          <a:prstGeom prst="line">
            <a:avLst/>
          </a:prstGeom>
          <a:ln w="152400">
            <a:solidFill>
              <a:srgbClr val="6B236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449BC9E7-81BF-4AA1-823C-0F4EEBA20C09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612774" y="573516"/>
            <a:ext cx="3316472" cy="5631204"/>
          </a:xfrm>
        </p:spPr>
        <p:txBody>
          <a:bodyPr anchor="ctr">
            <a:noAutofit/>
          </a:bodyPr>
          <a:lstStyle>
            <a:lvl1pPr marL="0" indent="0">
              <a:buNone/>
              <a:defRPr sz="360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Picture Placeholder 18">
            <a:extLst>
              <a:ext uri="{FF2B5EF4-FFF2-40B4-BE49-F238E27FC236}">
                <a16:creationId xmlns:a16="http://schemas.microsoft.com/office/drawing/2014/main" id="{8DD39B16-23F2-48F3-B258-13E53448BE04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138814" y="533686"/>
            <a:ext cx="2291354" cy="2553518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90C242F5-F5C0-4E9E-A08A-00D610BDEC3B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542020" y="533686"/>
            <a:ext cx="2490954" cy="5787095"/>
          </a:xfrm>
          <a:solidFill>
            <a:schemeClr val="bg1"/>
          </a:solidFill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1653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20A98B-C22E-436A-8219-D529B0EE3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765" y="346653"/>
            <a:ext cx="10515600" cy="761711"/>
          </a:xfrm>
          <a:prstGeom prst="rect">
            <a:avLst/>
          </a:prstGeom>
        </p:spPr>
        <p:txBody>
          <a:bodyPr/>
          <a:lstStyle>
            <a:lvl1pPr>
              <a:defRPr>
                <a:latin typeface="Roboto "/>
              </a:defRPr>
            </a:lvl1pPr>
          </a:lstStyle>
          <a:p>
            <a:r>
              <a:rPr lang="de-DE"/>
              <a:t>Mastertitelformat</a:t>
            </a:r>
          </a:p>
        </p:txBody>
      </p:sp>
      <p:pic>
        <p:nvPicPr>
          <p:cNvPr id="6" name="Image" descr="Image">
            <a:extLst>
              <a:ext uri="{FF2B5EF4-FFF2-40B4-BE49-F238E27FC236}">
                <a16:creationId xmlns:a16="http://schemas.microsoft.com/office/drawing/2014/main" id="{C1AE9775-D410-488F-AC79-E084ED8B05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9613" y="1276326"/>
            <a:ext cx="3508032" cy="4968424"/>
          </a:xfrm>
          <a:prstGeom prst="rect">
            <a:avLst/>
          </a:prstGeom>
          <a:ln w="25400">
            <a:miter lim="400000"/>
          </a:ln>
          <a:effectLst>
            <a:outerShdw blurRad="254000" dist="127000" dir="5400000" rotWithShape="0">
              <a:srgbClr val="000000">
                <a:alpha val="70000"/>
              </a:srgbClr>
            </a:outerShdw>
          </a:effectLst>
        </p:spPr>
      </p:pic>
      <p:sp>
        <p:nvSpPr>
          <p:cNvPr id="7" name="Picture Placeholder 18">
            <a:extLst>
              <a:ext uri="{FF2B5EF4-FFF2-40B4-BE49-F238E27FC236}">
                <a16:creationId xmlns:a16="http://schemas.microsoft.com/office/drawing/2014/main" id="{BA99AF63-CC08-49E4-99D2-0CD10AEF62E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239022" y="1701478"/>
            <a:ext cx="3032567" cy="4062714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rgbClr val="E4EBF5"/>
          </a:solidFill>
        </p:spPr>
        <p:txBody>
          <a:bodyPr wrap="square">
            <a:noAutofit/>
          </a:bodyPr>
          <a:lstStyle>
            <a:lvl1pPr>
              <a:defRPr sz="100">
                <a:noFill/>
              </a:defRPr>
            </a:lvl1pPr>
          </a:lstStyle>
          <a:p>
            <a:endParaRPr lang="en-US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3EF1D7E0-D705-4B63-A6D8-0592CA03B5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7927" y="62875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Light "/>
              </a:defRPr>
            </a:lvl1pPr>
          </a:lstStyle>
          <a:p>
            <a:fld id="{AB30996D-DB65-4129-8F04-728D82D3E28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95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5E71230A-A753-4A6C-BC15-42F0AED9EEA2}"/>
              </a:ext>
            </a:extLst>
          </p:cNvPr>
          <p:cNvSpPr txBox="1"/>
          <p:nvPr userDrawn="1"/>
        </p:nvSpPr>
        <p:spPr>
          <a:xfrm>
            <a:off x="6253018" y="241992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>
              <a:latin typeface="Corbel Light" panose="020B0303020204020204" pitchFamily="34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D28A511A-745C-48C2-91C7-1C573EAACDF1}"/>
              </a:ext>
            </a:extLst>
          </p:cNvPr>
          <p:cNvSpPr txBox="1"/>
          <p:nvPr userDrawn="1"/>
        </p:nvSpPr>
        <p:spPr>
          <a:xfrm>
            <a:off x="5638800" y="2974109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16EE6D8A-6BB2-4601-AB91-9A4030645B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9" name="Titelplatzhalter 8">
            <a:extLst>
              <a:ext uri="{FF2B5EF4-FFF2-40B4-BE49-F238E27FC236}">
                <a16:creationId xmlns:a16="http://schemas.microsoft.com/office/drawing/2014/main" id="{563BD898-6F81-4392-A5E7-55A74E844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A4AD45B2-6E76-4367-8F06-D5CBA7AB4B27}"/>
              </a:ext>
            </a:extLst>
          </p:cNvPr>
          <p:cNvCxnSpPr/>
          <p:nvPr userDrawn="1"/>
        </p:nvCxnSpPr>
        <p:spPr>
          <a:xfrm>
            <a:off x="0" y="6786560"/>
            <a:ext cx="12192000" cy="0"/>
          </a:xfrm>
          <a:prstGeom prst="line">
            <a:avLst/>
          </a:prstGeom>
          <a:ln w="152400">
            <a:solidFill>
              <a:srgbClr val="6B236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oliennummernplatzhalter 5">
            <a:extLst>
              <a:ext uri="{FF2B5EF4-FFF2-40B4-BE49-F238E27FC236}">
                <a16:creationId xmlns:a16="http://schemas.microsoft.com/office/drawing/2014/main" id="{E45064FB-7737-4825-BF1A-36490B320E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7927" y="62875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Light "/>
              </a:defRPr>
            </a:lvl1pPr>
          </a:lstStyle>
          <a:p>
            <a:fld id="{AB30996D-DB65-4129-8F04-728D82D3E286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BA245820-33E5-CCC5-A0A1-B92DF87177C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305859" y="6345174"/>
            <a:ext cx="1080982" cy="398719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53777BAC-54EB-B8F4-0102-ADC506B67F2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6498" y="130367"/>
            <a:ext cx="3142265" cy="149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292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772278"/>
          </a:solidFill>
          <a:latin typeface="Roboto" panose="02000000000000000000" pitchFamily="2" charset="0"/>
          <a:ea typeface="Roboto" panose="02000000000000000000" pitchFamily="2" charset="0"/>
          <a:cs typeface="Segoe UI" panose="020B0502040204020203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0000"/>
        </a:lnSpc>
        <a:spcBef>
          <a:spcPts val="1000"/>
        </a:spcBef>
        <a:buClr>
          <a:srgbClr val="D9D9D9"/>
        </a:buClr>
        <a:buFont typeface="Wingdings" panose="05000000000000000000" pitchFamily="2" charset="2"/>
        <a:buChar char="§"/>
        <a:defRPr sz="2400" kern="1200">
          <a:solidFill>
            <a:srgbClr val="3B3B3B"/>
          </a:solidFill>
          <a:latin typeface="Roboto Light 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9D9D9"/>
        </a:buClr>
        <a:buFont typeface="Wingdings" panose="05000000000000000000" pitchFamily="2" charset="2"/>
        <a:buChar char="§"/>
        <a:defRPr sz="2000" kern="1200">
          <a:solidFill>
            <a:srgbClr val="3B3B3B"/>
          </a:solidFill>
          <a:latin typeface="Roboto Light 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9D9D9"/>
        </a:buClr>
        <a:buFont typeface="Wingdings" panose="05000000000000000000" pitchFamily="2" charset="2"/>
        <a:buChar char="§"/>
        <a:defRPr sz="1800" kern="1200">
          <a:solidFill>
            <a:srgbClr val="3B3B3B"/>
          </a:solidFill>
          <a:latin typeface="Roboto Light 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9D9D9"/>
        </a:buClr>
        <a:buFont typeface="Wingdings" panose="05000000000000000000" pitchFamily="2" charset="2"/>
        <a:buChar char="§"/>
        <a:defRPr sz="1600" kern="1200">
          <a:solidFill>
            <a:srgbClr val="3B3B3B"/>
          </a:solidFill>
          <a:latin typeface="Roboto Light 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D9D9D9"/>
        </a:buClr>
        <a:buFont typeface="Wingdings" panose="05000000000000000000" pitchFamily="2" charset="2"/>
        <a:buChar char="§"/>
        <a:defRPr sz="1600" kern="1200">
          <a:solidFill>
            <a:srgbClr val="3B3B3B"/>
          </a:solidFill>
          <a:latin typeface="Roboto Light 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hyperlink" Target="https://ourvolaris-my.sharepoint.com/:x:/g/personal/robin_kollbach_purpleview_de/IQDCGMXs7GdmSKeOFL-j9UqJARJcPaRi37Ip45SwyHg_kBQ?e=D0EbN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0781C74C-E92C-0351-8086-6B22FE1301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30996D-DB65-4129-8F04-728D82D3E286}" type="slidenum">
              <a:rPr lang="de-DE" smtClean="0"/>
              <a:pPr/>
              <a:t>1</a:t>
            </a:fld>
            <a:endParaRPr lang="de-DE"/>
          </a:p>
        </p:txBody>
      </p:sp>
      <p:pic>
        <p:nvPicPr>
          <p:cNvPr id="10" name="Bildplatzhalter 9">
            <a:extLst>
              <a:ext uri="{FF2B5EF4-FFF2-40B4-BE49-F238E27FC236}">
                <a16:creationId xmlns:a16="http://schemas.microsoft.com/office/drawing/2014/main" id="{E3CFE948-59A5-ADEF-6E50-D8B80443BC6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344" t="21139" r="10496" b="27449"/>
          <a:stretch>
            <a:fillRect/>
          </a:stretch>
        </p:blipFill>
        <p:spPr>
          <a:xfrm>
            <a:off x="2628111" y="1321067"/>
            <a:ext cx="6935778" cy="4215865"/>
          </a:xfrm>
          <a:custGeom>
            <a:avLst/>
            <a:gdLst>
              <a:gd name="connsiteX0" fmla="*/ 68628 w 5274872"/>
              <a:gd name="connsiteY0" fmla="*/ 9 h 7044622"/>
              <a:gd name="connsiteX1" fmla="*/ 5206246 w 5274872"/>
              <a:gd name="connsiteY1" fmla="*/ 9 h 7044622"/>
              <a:gd name="connsiteX2" fmla="*/ 5246298 w 5274872"/>
              <a:gd name="connsiteY2" fmla="*/ 2945 h 7044622"/>
              <a:gd name="connsiteX3" fmla="*/ 5271208 w 5274872"/>
              <a:gd name="connsiteY3" fmla="*/ 28060 h 7044622"/>
              <a:gd name="connsiteX4" fmla="*/ 5274872 w 5274872"/>
              <a:gd name="connsiteY4" fmla="*/ 68504 h 7044622"/>
              <a:gd name="connsiteX5" fmla="*/ 5274872 w 5274872"/>
              <a:gd name="connsiteY5" fmla="*/ 6976118 h 7044622"/>
              <a:gd name="connsiteX6" fmla="*/ 5271208 w 5274872"/>
              <a:gd name="connsiteY6" fmla="*/ 7016562 h 7044622"/>
              <a:gd name="connsiteX7" fmla="*/ 5246298 w 5274872"/>
              <a:gd name="connsiteY7" fmla="*/ 7041678 h 7044622"/>
              <a:gd name="connsiteX8" fmla="*/ 5206246 w 5274872"/>
              <a:gd name="connsiteY8" fmla="*/ 7044613 h 7044622"/>
              <a:gd name="connsiteX9" fmla="*/ 68628 w 5274872"/>
              <a:gd name="connsiteY9" fmla="*/ 7044613 h 7044622"/>
              <a:gd name="connsiteX10" fmla="*/ 28088 w 5274872"/>
              <a:gd name="connsiteY10" fmla="*/ 7041678 h 7044622"/>
              <a:gd name="connsiteX11" fmla="*/ 3178 w 5274872"/>
              <a:gd name="connsiteY11" fmla="*/ 7016562 h 7044622"/>
              <a:gd name="connsiteX12" fmla="*/ 3 w 5274872"/>
              <a:gd name="connsiteY12" fmla="*/ 6976118 h 7044622"/>
              <a:gd name="connsiteX13" fmla="*/ 3 w 5274872"/>
              <a:gd name="connsiteY13" fmla="*/ 68504 h 7044622"/>
              <a:gd name="connsiteX14" fmla="*/ 3178 w 5274872"/>
              <a:gd name="connsiteY14" fmla="*/ 28060 h 7044622"/>
              <a:gd name="connsiteX15" fmla="*/ 28088 w 5274872"/>
              <a:gd name="connsiteY15" fmla="*/ 2945 h 7044622"/>
              <a:gd name="connsiteX16" fmla="*/ 68628 w 5274872"/>
              <a:gd name="connsiteY16" fmla="*/ 9 h 70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274872" h="7044622">
                <a:moveTo>
                  <a:pt x="68628" y="9"/>
                </a:moveTo>
                <a:lnTo>
                  <a:pt x="5206246" y="9"/>
                </a:lnTo>
                <a:cubicBezTo>
                  <a:pt x="5226272" y="9"/>
                  <a:pt x="5238240" y="-317"/>
                  <a:pt x="5246298" y="2945"/>
                </a:cubicBezTo>
                <a:cubicBezTo>
                  <a:pt x="5257776" y="7185"/>
                  <a:pt x="5267058" y="16317"/>
                  <a:pt x="5271208" y="28060"/>
                </a:cubicBezTo>
                <a:cubicBezTo>
                  <a:pt x="5274628" y="36214"/>
                  <a:pt x="5274872" y="48282"/>
                  <a:pt x="5274872" y="68504"/>
                </a:cubicBezTo>
                <a:lnTo>
                  <a:pt x="5274872" y="6976118"/>
                </a:lnTo>
                <a:cubicBezTo>
                  <a:pt x="5274872" y="6996340"/>
                  <a:pt x="5274628" y="7008408"/>
                  <a:pt x="5271208" y="7016562"/>
                </a:cubicBezTo>
                <a:cubicBezTo>
                  <a:pt x="5267058" y="7028304"/>
                  <a:pt x="5257776" y="7037437"/>
                  <a:pt x="5246298" y="7041678"/>
                </a:cubicBezTo>
                <a:cubicBezTo>
                  <a:pt x="5238240" y="7044939"/>
                  <a:pt x="5226272" y="7044613"/>
                  <a:pt x="5206246" y="7044613"/>
                </a:cubicBezTo>
                <a:lnTo>
                  <a:pt x="68628" y="7044613"/>
                </a:lnTo>
                <a:cubicBezTo>
                  <a:pt x="48602" y="7044613"/>
                  <a:pt x="36147" y="7044939"/>
                  <a:pt x="28088" y="7041678"/>
                </a:cubicBezTo>
                <a:cubicBezTo>
                  <a:pt x="16610" y="7037437"/>
                  <a:pt x="7330" y="7028304"/>
                  <a:pt x="3178" y="7016562"/>
                </a:cubicBezTo>
                <a:cubicBezTo>
                  <a:pt x="-241" y="7008408"/>
                  <a:pt x="3" y="6996340"/>
                  <a:pt x="3" y="6976118"/>
                </a:cubicBezTo>
                <a:lnTo>
                  <a:pt x="3" y="68504"/>
                </a:lnTo>
                <a:cubicBezTo>
                  <a:pt x="3" y="48282"/>
                  <a:pt x="-241" y="36214"/>
                  <a:pt x="3178" y="28060"/>
                </a:cubicBezTo>
                <a:cubicBezTo>
                  <a:pt x="7330" y="16317"/>
                  <a:pt x="16610" y="7185"/>
                  <a:pt x="28088" y="2945"/>
                </a:cubicBezTo>
                <a:cubicBezTo>
                  <a:pt x="36147" y="-317"/>
                  <a:pt x="48602" y="9"/>
                  <a:pt x="68628" y="9"/>
                </a:cubicBezTo>
                <a:close/>
              </a:path>
            </a:pathLst>
          </a:custGeom>
          <a:solidFill>
            <a:srgbClr val="E4EBF5"/>
          </a:solidFill>
        </p:spPr>
      </p:pic>
    </p:spTree>
    <p:extLst>
      <p:ext uri="{BB962C8B-B14F-4D97-AF65-F5344CB8AC3E}">
        <p14:creationId xmlns:p14="http://schemas.microsoft.com/office/powerpoint/2010/main" val="318267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73C98410-E6A0-C061-A4FC-5D16F5312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Workshop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65869F1-C34E-4C37-46AA-E79DC0195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30996D-DB65-4129-8F04-728D82D3E286}" type="slidenum">
              <a:rPr lang="de-DE" smtClean="0"/>
              <a:pPr/>
              <a:t>10</a:t>
            </a:fld>
            <a:endParaRPr lang="de-DE"/>
          </a:p>
        </p:txBody>
      </p:sp>
      <p:pic>
        <p:nvPicPr>
          <p:cNvPr id="14" name="Grafik 13" descr="Besprechung mit einfarbiger Füllung">
            <a:hlinkClick r:id="rId2"/>
            <a:extLst>
              <a:ext uri="{FF2B5EF4-FFF2-40B4-BE49-F238E27FC236}">
                <a16:creationId xmlns:a16="http://schemas.microsoft.com/office/drawing/2014/main" id="{D4D14364-8184-B93F-29F4-5C5F901689E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09160" y="1828800"/>
            <a:ext cx="2773680" cy="2773680"/>
          </a:xfrm>
          <a:prstGeom prst="rect">
            <a:avLst/>
          </a:prstGeom>
        </p:spPr>
      </p:pic>
      <p:sp>
        <p:nvSpPr>
          <p:cNvPr id="15" name="Titel 2">
            <a:extLst>
              <a:ext uri="{FF2B5EF4-FFF2-40B4-BE49-F238E27FC236}">
                <a16:creationId xmlns:a16="http://schemas.microsoft.com/office/drawing/2014/main" id="{9203D41B-09A1-5261-6EA1-6514606FA202}"/>
              </a:ext>
            </a:extLst>
          </p:cNvPr>
          <p:cNvSpPr txBox="1">
            <a:spLocks/>
          </p:cNvSpPr>
          <p:nvPr/>
        </p:nvSpPr>
        <p:spPr>
          <a:xfrm>
            <a:off x="3267537" y="4221624"/>
            <a:ext cx="5656925" cy="761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rgbClr val="772278"/>
                </a:solidFill>
                <a:latin typeface="Roboto" panose="02000000000000000000" pitchFamily="2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</a:lstStyle>
          <a:p>
            <a:r>
              <a:rPr lang="de-DE" dirty="0">
                <a:solidFill>
                  <a:srgbClr val="3B3B3B"/>
                </a:solidFill>
              </a:rPr>
              <a:t>Gemeinsames Arbeitsblatt</a:t>
            </a:r>
          </a:p>
        </p:txBody>
      </p:sp>
    </p:spTree>
    <p:extLst>
      <p:ext uri="{BB962C8B-B14F-4D97-AF65-F5344CB8AC3E}">
        <p14:creationId xmlns:p14="http://schemas.microsoft.com/office/powerpoint/2010/main" val="1897873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2C82FD-AE70-0030-C66A-A783041F2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F31364DA-A9A5-6092-AC97-E5914A304973}"/>
              </a:ext>
            </a:extLst>
          </p:cNvPr>
          <p:cNvGraphicFramePr>
            <a:graphicFrameLocks noGrp="1"/>
          </p:cNvGraphicFramePr>
          <p:nvPr/>
        </p:nvGraphicFramePr>
        <p:xfrm>
          <a:off x="888609" y="3333696"/>
          <a:ext cx="7719613" cy="129231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2005">
                  <a:extLst>
                    <a:ext uri="{9D8B030D-6E8A-4147-A177-3AD203B41FA5}">
                      <a16:colId xmlns:a16="http://schemas.microsoft.com/office/drawing/2014/main" val="437516579"/>
                    </a:ext>
                  </a:extLst>
                </a:gridCol>
                <a:gridCol w="883686">
                  <a:extLst>
                    <a:ext uri="{9D8B030D-6E8A-4147-A177-3AD203B41FA5}">
                      <a16:colId xmlns:a16="http://schemas.microsoft.com/office/drawing/2014/main" val="881267478"/>
                    </a:ext>
                  </a:extLst>
                </a:gridCol>
                <a:gridCol w="1890857">
                  <a:extLst>
                    <a:ext uri="{9D8B030D-6E8A-4147-A177-3AD203B41FA5}">
                      <a16:colId xmlns:a16="http://schemas.microsoft.com/office/drawing/2014/main" val="2051391235"/>
                    </a:ext>
                  </a:extLst>
                </a:gridCol>
                <a:gridCol w="1422967">
                  <a:extLst>
                    <a:ext uri="{9D8B030D-6E8A-4147-A177-3AD203B41FA5}">
                      <a16:colId xmlns:a16="http://schemas.microsoft.com/office/drawing/2014/main" val="2551344671"/>
                    </a:ext>
                  </a:extLst>
                </a:gridCol>
                <a:gridCol w="1235020">
                  <a:extLst>
                    <a:ext uri="{9D8B030D-6E8A-4147-A177-3AD203B41FA5}">
                      <a16:colId xmlns:a16="http://schemas.microsoft.com/office/drawing/2014/main" val="1706007218"/>
                    </a:ext>
                  </a:extLst>
                </a:gridCol>
                <a:gridCol w="1485078">
                  <a:extLst>
                    <a:ext uri="{9D8B030D-6E8A-4147-A177-3AD203B41FA5}">
                      <a16:colId xmlns:a16="http://schemas.microsoft.com/office/drawing/2014/main" val="1520000131"/>
                    </a:ext>
                  </a:extLst>
                </a:gridCol>
              </a:tblGrid>
              <a:tr h="1292319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rPr sz="1050" dirty="0">
                          <a:solidFill>
                            <a:schemeClr val="bg1"/>
                          </a:solidFill>
                        </a:rPr>
                        <a:t>Landkreis</a:t>
                      </a:r>
                      <a:r>
                        <a:rPr lang="de-DE" sz="1050" dirty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rPr lang="de-DE" sz="1050" dirty="0">
                          <a:solidFill>
                            <a:schemeClr val="bg1"/>
                          </a:solidFill>
                        </a:rPr>
                        <a:t>(2)</a:t>
                      </a:r>
                      <a:endParaRPr sz="105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/>
                      </a:pPr>
                      <a:r>
                        <a:rPr sz="1050" b="1" kern="1200" dirty="0" err="1">
                          <a:solidFill>
                            <a:schemeClr val="tx1"/>
                          </a:solidFill>
                        </a:rPr>
                        <a:t>Einstieg</a:t>
                      </a:r>
                      <a:endParaRPr sz="105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/>
                      </a:pPr>
                      <a:r>
                        <a:rPr sz="1050" b="1" kern="1200" dirty="0" err="1">
                          <a:solidFill>
                            <a:schemeClr val="tx1"/>
                          </a:solidFill>
                        </a:rPr>
                        <a:t>Sammlung</a:t>
                      </a:r>
                      <a:br>
                        <a:rPr lang="de-DE" sz="1050" b="1" kern="1200" dirty="0">
                          <a:solidFill>
                            <a:schemeClr val="tx1"/>
                          </a:solidFill>
                        </a:rPr>
                      </a:br>
                      <a:endParaRPr lang="de-DE" sz="7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de-DE" sz="1000" b="0" dirty="0">
                          <a:solidFill>
                            <a:schemeClr val="tx1"/>
                          </a:solidFill>
                        </a:rPr>
                        <a:t>Anwendungsfälle identifizieren</a:t>
                      </a:r>
                    </a:p>
                  </a:txBody>
                  <a:tcPr anchor="ctr">
                    <a:solidFill>
                      <a:schemeClr val="accent6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sz="1050" b="1" kern="1200" dirty="0" err="1">
                          <a:solidFill>
                            <a:schemeClr val="tx1"/>
                          </a:solidFill>
                        </a:rPr>
                        <a:t>Bewertung</a:t>
                      </a:r>
                      <a:endParaRPr lang="de-DE" sz="1050" b="1" kern="1200" dirty="0">
                        <a:solidFill>
                          <a:schemeClr val="tx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lang="de-DE" sz="1050" b="1" kern="1200" dirty="0">
                        <a:solidFill>
                          <a:schemeClr val="tx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00" b="0" dirty="0">
                          <a:solidFill>
                            <a:schemeClr val="tx1"/>
                          </a:solidFill>
                        </a:rPr>
                        <a:t>Kriterien aufstellen</a:t>
                      </a:r>
                      <a:endParaRPr lang="de-DE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sz="1050" b="1" kern="1200" dirty="0" err="1">
                          <a:solidFill>
                            <a:schemeClr val="tx1"/>
                          </a:solidFill>
                        </a:rPr>
                        <a:t>Priorisierung</a:t>
                      </a:r>
                      <a:endParaRPr lang="de-DE" sz="1050" b="1" kern="1200" dirty="0">
                        <a:solidFill>
                          <a:schemeClr val="tx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lang="de-DE" sz="1050" b="1" kern="12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de-DE" sz="1000" b="0" dirty="0">
                          <a:solidFill>
                            <a:schemeClr val="tx1"/>
                          </a:solidFill>
                        </a:rPr>
                        <a:t>Fokus setzen</a:t>
                      </a:r>
                      <a:endParaRPr sz="105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50" b="1" kern="1200" dirty="0">
                          <a:solidFill>
                            <a:schemeClr val="tx1"/>
                          </a:solidFill>
                        </a:rPr>
                        <a:t>Plenum</a:t>
                      </a:r>
                      <a:r>
                        <a:rPr lang="de-DE" sz="1050" b="0" kern="1200" dirty="0">
                          <a:solidFill>
                            <a:schemeClr val="tx1"/>
                          </a:solidFill>
                        </a:rPr>
                        <a:t> </a:t>
                      </a:r>
                      <a:br>
                        <a:rPr lang="de-DE" sz="1050" b="0" kern="1200" dirty="0">
                          <a:solidFill>
                            <a:schemeClr val="tx1"/>
                          </a:solidFill>
                        </a:rPr>
                      </a:br>
                      <a:endParaRPr lang="de-DE" sz="1050" b="0" kern="1200" dirty="0">
                        <a:solidFill>
                          <a:schemeClr val="tx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Vortrag strukturieren</a:t>
                      </a:r>
                      <a:endParaRPr sz="105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938883"/>
                  </a:ext>
                </a:extLst>
              </a:tr>
            </a:tbl>
          </a:graphicData>
        </a:graphic>
      </p:graphicFrame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37946F16-FA6E-E3A8-0FBB-CED5163FAFE1}"/>
              </a:ext>
            </a:extLst>
          </p:cNvPr>
          <p:cNvGraphicFramePr>
            <a:graphicFrameLocks noGrp="1"/>
          </p:cNvGraphicFramePr>
          <p:nvPr/>
        </p:nvGraphicFramePr>
        <p:xfrm>
          <a:off x="893852" y="4611133"/>
          <a:ext cx="7719613" cy="157771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2005">
                  <a:extLst>
                    <a:ext uri="{9D8B030D-6E8A-4147-A177-3AD203B41FA5}">
                      <a16:colId xmlns:a16="http://schemas.microsoft.com/office/drawing/2014/main" val="1193916345"/>
                    </a:ext>
                  </a:extLst>
                </a:gridCol>
                <a:gridCol w="883686">
                  <a:extLst>
                    <a:ext uri="{9D8B030D-6E8A-4147-A177-3AD203B41FA5}">
                      <a16:colId xmlns:a16="http://schemas.microsoft.com/office/drawing/2014/main" val="908979585"/>
                    </a:ext>
                  </a:extLst>
                </a:gridCol>
                <a:gridCol w="1890857">
                  <a:extLst>
                    <a:ext uri="{9D8B030D-6E8A-4147-A177-3AD203B41FA5}">
                      <a16:colId xmlns:a16="http://schemas.microsoft.com/office/drawing/2014/main" val="3941448348"/>
                    </a:ext>
                  </a:extLst>
                </a:gridCol>
                <a:gridCol w="1422967">
                  <a:extLst>
                    <a:ext uri="{9D8B030D-6E8A-4147-A177-3AD203B41FA5}">
                      <a16:colId xmlns:a16="http://schemas.microsoft.com/office/drawing/2014/main" val="1798516862"/>
                    </a:ext>
                  </a:extLst>
                </a:gridCol>
                <a:gridCol w="1235020">
                  <a:extLst>
                    <a:ext uri="{9D8B030D-6E8A-4147-A177-3AD203B41FA5}">
                      <a16:colId xmlns:a16="http://schemas.microsoft.com/office/drawing/2014/main" val="2572972687"/>
                    </a:ext>
                  </a:extLst>
                </a:gridCol>
                <a:gridCol w="1485078">
                  <a:extLst>
                    <a:ext uri="{9D8B030D-6E8A-4147-A177-3AD203B41FA5}">
                      <a16:colId xmlns:a16="http://schemas.microsoft.com/office/drawing/2014/main" val="3209143654"/>
                    </a:ext>
                  </a:extLst>
                </a:gridCol>
              </a:tblGrid>
              <a:tr h="1577716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rPr sz="1050" dirty="0"/>
                        <a:t>Cross</a:t>
                      </a:r>
                      <a:endParaRPr lang="de-DE" sz="1050" dirty="0"/>
                    </a:p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rPr lang="de-DE" sz="1050" dirty="0"/>
                        <a:t>(3)</a:t>
                      </a:r>
                      <a:endParaRPr sz="105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/>
                      </a:pPr>
                      <a:r>
                        <a:rPr sz="1050" b="1" kern="1200" dirty="0" err="1">
                          <a:solidFill>
                            <a:schemeClr val="dk1"/>
                          </a:solidFill>
                        </a:rPr>
                        <a:t>Einstieg</a:t>
                      </a:r>
                      <a:endParaRPr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/>
                      </a:pPr>
                      <a:r>
                        <a:rPr lang="de-DE" sz="1050" b="1" kern="1200" dirty="0">
                          <a:solidFill>
                            <a:schemeClr val="dk1"/>
                          </a:solidFill>
                        </a:rPr>
                        <a:t>Sammlung</a:t>
                      </a:r>
                      <a:br>
                        <a:rPr lang="de-DE" sz="1050" b="1" kern="1200" dirty="0">
                          <a:solidFill>
                            <a:schemeClr val="dk1"/>
                          </a:solidFill>
                        </a:rPr>
                      </a:br>
                      <a:endParaRPr lang="de-DE" sz="700" dirty="0"/>
                    </a:p>
                    <a:p>
                      <a:pPr algn="ctr">
                        <a:defRPr sz="1100"/>
                      </a:pPr>
                      <a:r>
                        <a:rPr lang="de-DE" sz="1000" b="0" kern="1200" dirty="0">
                          <a:solidFill>
                            <a:schemeClr val="dk1"/>
                          </a:solidFill>
                        </a:rPr>
                        <a:t>Interaktionstypen identifizieren</a:t>
                      </a:r>
                      <a:endParaRPr sz="1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sz="1050" b="1" kern="1200" dirty="0" err="1">
                          <a:solidFill>
                            <a:schemeClr val="dk1"/>
                          </a:solidFill>
                        </a:rPr>
                        <a:t>Typenbildung</a:t>
                      </a:r>
                      <a:br>
                        <a:rPr lang="de-DE" sz="1050" b="1" kern="1200" dirty="0">
                          <a:solidFill>
                            <a:schemeClr val="dk1"/>
                          </a:solidFill>
                        </a:rPr>
                      </a:br>
                      <a:br>
                        <a:rPr lang="de-DE" sz="1050" b="1" kern="1200" dirty="0">
                          <a:solidFill>
                            <a:schemeClr val="dk1"/>
                          </a:solidFill>
                        </a:rPr>
                      </a:br>
                      <a:r>
                        <a:rPr lang="de-DE" sz="1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Kategorien festlegen</a:t>
                      </a:r>
                      <a:endParaRPr sz="1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sz="1050" b="1" kern="1200" dirty="0" err="1">
                          <a:solidFill>
                            <a:schemeClr val="dk1"/>
                          </a:solidFill>
                        </a:rPr>
                        <a:t>Vergleich</a:t>
                      </a:r>
                      <a:r>
                        <a:rPr lang="de-DE" sz="1050" b="1" kern="1200" dirty="0">
                          <a:solidFill>
                            <a:schemeClr val="dk1"/>
                          </a:solidFill>
                        </a:rPr>
                        <a:t> </a:t>
                      </a:r>
                      <a:br>
                        <a:rPr lang="de-DE" sz="1050" b="1" kern="1200" dirty="0">
                          <a:solidFill>
                            <a:schemeClr val="dk1"/>
                          </a:solidFill>
                        </a:rPr>
                      </a:br>
                      <a:r>
                        <a:rPr lang="de-DE" sz="1050" b="1" kern="1200" dirty="0">
                          <a:solidFill>
                            <a:schemeClr val="dk1"/>
                          </a:solidFill>
                        </a:rPr>
                        <a:t>S vs. LK</a:t>
                      </a: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indent="0" algn="ctr" defTabSz="457200" rtl="0" eaLnBrk="1" latinLnBrk="0" hangingPunct="1">
                        <a:buFont typeface="Arial" panose="020B0604020202020204" pitchFamily="34" charset="0"/>
                        <a:buNone/>
                        <a:defRPr sz="1100"/>
                      </a:pPr>
                      <a:r>
                        <a:rPr lang="de-DE" sz="1000" b="0" kern="1200" dirty="0">
                          <a:solidFill>
                            <a:schemeClr val="dk1"/>
                          </a:solidFill>
                        </a:rPr>
                        <a:t>Unterschiede herausarbeiten</a:t>
                      </a:r>
                      <a:endParaRPr sz="1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50" b="1" kern="1200" dirty="0">
                          <a:solidFill>
                            <a:schemeClr val="dk1"/>
                          </a:solidFill>
                        </a:rPr>
                        <a:t>Plenum</a:t>
                      </a: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50" b="0" kern="1200" dirty="0">
                          <a:solidFill>
                            <a:schemeClr val="dk1"/>
                          </a:solidFill>
                        </a:rPr>
                        <a:t>Struktur erarbeiten</a:t>
                      </a:r>
                      <a:endParaRPr lang="de-DE" sz="1000" b="0" kern="1200" dirty="0">
                        <a:solidFill>
                          <a:schemeClr val="dk1"/>
                        </a:solidFill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919086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4A677AA-5915-7FE6-B7F5-7F0863A54711}"/>
              </a:ext>
            </a:extLst>
          </p:cNvPr>
          <p:cNvSpPr txBox="1"/>
          <p:nvPr/>
        </p:nvSpPr>
        <p:spPr>
          <a:xfrm>
            <a:off x="779126" y="274320"/>
            <a:ext cx="6902852" cy="6463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4000">
                <a:solidFill>
                  <a:srgbClr val="781D78"/>
                </a:solidFill>
                <a:latin typeface="Roboto" panose="02000000000000000000" pitchFamily="2" charset="0"/>
                <a:ea typeface="Roboto" panose="02000000000000000000" pitchFamily="2" charset="0"/>
                <a:cs typeface="Segoe UI" panose="020B0502040204020203" pitchFamily="34" charset="0"/>
              </a:defRPr>
            </a:lvl1pPr>
          </a:lstStyle>
          <a:p>
            <a:r>
              <a:rPr lang="de-DE" dirty="0"/>
              <a:t>Digitale Bürgervorsprache  </a:t>
            </a:r>
            <a:endParaRPr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F95587-7DC7-CA2A-8C45-D50FDE9C5815}"/>
              </a:ext>
            </a:extLst>
          </p:cNvPr>
          <p:cNvSpPr txBox="1"/>
          <p:nvPr/>
        </p:nvSpPr>
        <p:spPr>
          <a:xfrm>
            <a:off x="824754" y="822961"/>
            <a:ext cx="7342075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de-DE" sz="1400" dirty="0"/>
              <a:t>Workshop zur Identifikation geeigneter Anwendungsfälle, 60 Minuten – 3 parallele Gruppen </a:t>
            </a:r>
            <a:endParaRPr sz="1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633A078-7478-8DEB-86B3-2B334444EBE5}"/>
              </a:ext>
            </a:extLst>
          </p:cNvPr>
          <p:cNvGraphicFramePr>
            <a:graphicFrameLocks noGrp="1"/>
          </p:cNvGraphicFramePr>
          <p:nvPr/>
        </p:nvGraphicFramePr>
        <p:xfrm>
          <a:off x="893852" y="1280161"/>
          <a:ext cx="7719613" cy="205353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20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3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0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29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50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850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9248"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rPr dirty="0"/>
                        <a:t>Gruppe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rPr lang="de-DE" dirty="0"/>
                        <a:t>5 Min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rPr lang="de-DE" dirty="0"/>
                        <a:t>10 Min</a:t>
                      </a:r>
                      <a:endParaRPr dirty="0"/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/>
                      </a:pPr>
                      <a:r>
                        <a:rPr lang="de-DE" dirty="0"/>
                        <a:t>10 Min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/>
                      </a:pPr>
                      <a:r>
                        <a:rPr lang="de-DE" dirty="0"/>
                        <a:t>10 Min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4287"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rPr sz="1050" dirty="0"/>
                        <a:t>Stadt</a:t>
                      </a:r>
                      <a:r>
                        <a:rPr lang="de-DE" sz="1050" dirty="0"/>
                        <a:t> </a:t>
                      </a:r>
                    </a:p>
                    <a:p>
                      <a:pPr algn="ctr">
                        <a:defRPr sz="1100" b="1">
                          <a:solidFill>
                            <a:srgbClr val="FFFFFF"/>
                          </a:solidFill>
                        </a:defRPr>
                      </a:pPr>
                      <a:r>
                        <a:rPr lang="de-DE" sz="1050" dirty="0"/>
                        <a:t>(1)</a:t>
                      </a:r>
                      <a:endParaRPr sz="1050" dirty="0"/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/>
                      </a:pPr>
                      <a:r>
                        <a:rPr sz="1050" b="1" kern="1200" dirty="0" err="1">
                          <a:solidFill>
                            <a:schemeClr val="dk1"/>
                          </a:solidFill>
                        </a:rPr>
                        <a:t>Einstieg</a:t>
                      </a:r>
                      <a:endParaRPr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050" b="1" dirty="0" err="1"/>
                        <a:t>Sammlung</a:t>
                      </a:r>
                      <a:br>
                        <a:rPr lang="de-DE" sz="1050" dirty="0"/>
                      </a:br>
                      <a:endParaRPr lang="de-DE" sz="1050" dirty="0"/>
                    </a:p>
                    <a:p>
                      <a:pPr algn="ctr"/>
                      <a:r>
                        <a:rPr lang="de-DE" sz="1000" dirty="0"/>
                        <a:t>Anwendungsfälle identifizieren</a:t>
                      </a:r>
                      <a:endParaRPr sz="1000" dirty="0"/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sz="1050" b="1" kern="1200" dirty="0" err="1">
                          <a:solidFill>
                            <a:schemeClr val="dk1"/>
                          </a:solidFill>
                        </a:rPr>
                        <a:t>Bewertung</a:t>
                      </a: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00" dirty="0"/>
                        <a:t>Kriterien aufstellen</a:t>
                      </a:r>
                      <a:endParaRPr sz="10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sz="1050" b="1" kern="1200" dirty="0" err="1">
                          <a:solidFill>
                            <a:schemeClr val="dk1"/>
                          </a:solidFill>
                        </a:rPr>
                        <a:t>Priorisierung</a:t>
                      </a: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algn="ctr"/>
                      <a:r>
                        <a:rPr lang="de-DE" sz="1050" b="0" dirty="0"/>
                        <a:t>Fokus setzen</a:t>
                      </a:r>
                      <a:endParaRPr lang="de-DE" sz="1050" dirty="0"/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50" b="1" kern="1200" dirty="0">
                          <a:solidFill>
                            <a:schemeClr val="dk1"/>
                          </a:solidFill>
                        </a:rPr>
                        <a:t>Plenum</a:t>
                      </a:r>
                      <a:endParaRPr lang="de-DE" sz="1050" b="0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100"/>
                      </a:pPr>
                      <a:endParaRPr lang="de-DE" sz="105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100"/>
                      </a:pPr>
                      <a:r>
                        <a:rPr lang="de-DE" sz="105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Vortrag strukturieren</a:t>
                      </a: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feld 8">
            <a:extLst>
              <a:ext uri="{FF2B5EF4-FFF2-40B4-BE49-F238E27FC236}">
                <a16:creationId xmlns:a16="http://schemas.microsoft.com/office/drawing/2014/main" id="{55C9F455-E183-AF0B-C62A-C503ED89A4A6}"/>
              </a:ext>
            </a:extLst>
          </p:cNvPr>
          <p:cNvSpPr txBox="1"/>
          <p:nvPr/>
        </p:nvSpPr>
        <p:spPr>
          <a:xfrm>
            <a:off x="1684757" y="6178689"/>
            <a:ext cx="906041" cy="276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200" dirty="0"/>
              <a:t>Plenum</a:t>
            </a: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240E0D1D-8699-E18C-3C1E-829163DFD5FC}"/>
              </a:ext>
            </a:extLst>
          </p:cNvPr>
          <p:cNvSpPr/>
          <p:nvPr/>
        </p:nvSpPr>
        <p:spPr>
          <a:xfrm>
            <a:off x="1684758" y="1297664"/>
            <a:ext cx="906041" cy="5168184"/>
          </a:xfrm>
          <a:prstGeom prst="roundRect">
            <a:avLst>
              <a:gd name="adj" fmla="val 5106"/>
            </a:avLst>
          </a:pr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772ACB5-A392-A9DD-B2C1-3947EB7D5E41}"/>
              </a:ext>
            </a:extLst>
          </p:cNvPr>
          <p:cNvSpPr txBox="1"/>
          <p:nvPr/>
        </p:nvSpPr>
        <p:spPr>
          <a:xfrm>
            <a:off x="8602979" y="6175155"/>
            <a:ext cx="2509661" cy="288000"/>
          </a:xfrm>
          <a:prstGeom prst="round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200" dirty="0"/>
              <a:t>Plenum</a:t>
            </a:r>
          </a:p>
        </p:txBody>
      </p:sp>
      <p:graphicFrame>
        <p:nvGraphicFramePr>
          <p:cNvPr id="10" name="Tabelle 9">
            <a:extLst>
              <a:ext uri="{FF2B5EF4-FFF2-40B4-BE49-F238E27FC236}">
                <a16:creationId xmlns:a16="http://schemas.microsoft.com/office/drawing/2014/main" id="{03972C92-71CC-EC42-C0CD-A98F09C07B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3842412"/>
              </p:ext>
            </p:extLst>
          </p:nvPr>
        </p:nvGraphicFramePr>
        <p:xfrm>
          <a:off x="8613465" y="1280340"/>
          <a:ext cx="2499176" cy="48918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94357">
                  <a:extLst>
                    <a:ext uri="{9D8B030D-6E8A-4147-A177-3AD203B41FA5}">
                      <a16:colId xmlns:a16="http://schemas.microsoft.com/office/drawing/2014/main" val="4273886418"/>
                    </a:ext>
                  </a:extLst>
                </a:gridCol>
                <a:gridCol w="1304819">
                  <a:extLst>
                    <a:ext uri="{9D8B030D-6E8A-4147-A177-3AD203B41FA5}">
                      <a16:colId xmlns:a16="http://schemas.microsoft.com/office/drawing/2014/main" val="2181416552"/>
                    </a:ext>
                  </a:extLst>
                </a:gridCol>
              </a:tblGrid>
              <a:tr h="619248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/>
                      </a:pPr>
                      <a:r>
                        <a:rPr lang="de-DE" dirty="0"/>
                        <a:t>10 Min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/>
                      </a:pPr>
                      <a:r>
                        <a:rPr lang="de-DE" dirty="0"/>
                        <a:t>10 Min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109725"/>
                  </a:ext>
                </a:extLst>
              </a:tr>
              <a:tr h="1434287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50" b="1" kern="1200" dirty="0">
                          <a:solidFill>
                            <a:schemeClr val="dk1"/>
                          </a:solidFill>
                        </a:rPr>
                        <a:t>#2</a:t>
                      </a: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00" dirty="0"/>
                        <a:t>Top 2 Use Cases</a:t>
                      </a:r>
                      <a:endParaRPr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sz="1050" b="1" kern="1200" dirty="0" err="1">
                          <a:solidFill>
                            <a:schemeClr val="dk1"/>
                          </a:solidFill>
                        </a:rPr>
                        <a:t>Verdichtung</a:t>
                      </a: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100"/>
                      </a:pPr>
                      <a:endParaRPr lang="de-DE" sz="1050" b="0" dirty="0"/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100"/>
                      </a:pPr>
                      <a:r>
                        <a:rPr lang="de-DE" sz="1000" b="0" kern="1200" dirty="0">
                          <a:solidFill>
                            <a:schemeClr val="dk1"/>
                          </a:solidFill>
                        </a:rPr>
                        <a:t>Use Cases einordnen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100"/>
                      </a:pPr>
                      <a:endParaRPr lang="de-DE" sz="1000" b="0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100"/>
                      </a:pPr>
                      <a:r>
                        <a:rPr lang="de-DE" sz="1000" b="0" kern="1200" dirty="0">
                          <a:solidFill>
                            <a:schemeClr val="dk1"/>
                          </a:solidFill>
                        </a:rPr>
                        <a:t>Übergreifende Systematik &amp; priorisierte Kandidaten ableiten</a:t>
                      </a: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sz="105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1143273"/>
                  </a:ext>
                </a:extLst>
              </a:tr>
              <a:tr h="1292319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50" b="1" kern="1200" dirty="0">
                          <a:solidFill>
                            <a:schemeClr val="dk1"/>
                          </a:solidFill>
                        </a:rPr>
                        <a:t>#3</a:t>
                      </a: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100"/>
                      </a:pPr>
                      <a:r>
                        <a:rPr lang="de-DE" sz="1000" dirty="0"/>
                        <a:t>Top 2 Use Cases</a:t>
                      </a:r>
                      <a:endParaRPr sz="105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6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7016"/>
                  </a:ext>
                </a:extLst>
              </a:tr>
              <a:tr h="1546006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50" b="1" kern="1200" dirty="0">
                          <a:solidFill>
                            <a:schemeClr val="dk1"/>
                          </a:solidFill>
                        </a:rPr>
                        <a:t>#1 (5 Min)</a:t>
                      </a:r>
                    </a:p>
                    <a:p>
                      <a:pPr marL="0" algn="ctr" defTabSz="457200" rtl="0" eaLnBrk="1" latinLnBrk="0" hangingPunct="1">
                        <a:defRPr sz="1100"/>
                      </a:pPr>
                      <a:endParaRPr lang="de-DE" sz="1050" b="1" kern="1200" dirty="0">
                        <a:solidFill>
                          <a:schemeClr val="dk1"/>
                        </a:solidFill>
                      </a:endParaRPr>
                    </a:p>
                    <a:p>
                      <a:pPr marL="0" algn="ctr" defTabSz="457200" rtl="0" eaLnBrk="1" latinLnBrk="0" hangingPunct="1">
                        <a:defRPr sz="1100"/>
                      </a:pPr>
                      <a:r>
                        <a:rPr lang="de-DE" sz="1000" b="0" dirty="0"/>
                        <a:t>Struktur</a:t>
                      </a:r>
                      <a:endParaRPr sz="10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D9D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1901109"/>
                  </a:ext>
                </a:extLst>
              </a:tr>
            </a:tbl>
          </a:graphicData>
        </a:graphic>
      </p:graphicFrame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E0B037E6-25E8-496B-546E-C765543FA1AD}"/>
              </a:ext>
            </a:extLst>
          </p:cNvPr>
          <p:cNvSpPr/>
          <p:nvPr/>
        </p:nvSpPr>
        <p:spPr>
          <a:xfrm>
            <a:off x="8602980" y="1280162"/>
            <a:ext cx="2509661" cy="5182994"/>
          </a:xfrm>
          <a:prstGeom prst="roundRect">
            <a:avLst>
              <a:gd name="adj" fmla="val 3240"/>
            </a:avLst>
          </a:prstGeom>
          <a:noFill/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9448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B05F2F-F269-9AD9-A8A7-985E08C62B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B70994B-6E6F-D2CA-5326-E17BE78F2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Bürgerservice</a:t>
            </a:r>
          </a:p>
          <a:p>
            <a:pPr lvl="1"/>
            <a:r>
              <a:rPr lang="de-DE" dirty="0"/>
              <a:t>Meldebescheinigung</a:t>
            </a:r>
          </a:p>
          <a:p>
            <a:pPr lvl="1" fontAlgn="ctr"/>
            <a:r>
              <a:rPr lang="de-DE" dirty="0"/>
              <a:t>Abmeldung Nebenwohnung</a:t>
            </a:r>
          </a:p>
          <a:p>
            <a:pPr lvl="1" fontAlgn="ctr"/>
            <a:r>
              <a:rPr lang="de-DE" dirty="0"/>
              <a:t>Abmeldung ins Ausland</a:t>
            </a:r>
          </a:p>
          <a:p>
            <a:pPr lvl="1" fontAlgn="ctr"/>
            <a:r>
              <a:rPr lang="de-DE" dirty="0"/>
              <a:t>einfache Melderegisterauskunft</a:t>
            </a:r>
          </a:p>
          <a:p>
            <a:pPr lvl="1" fontAlgn="ctr"/>
            <a:r>
              <a:rPr lang="de-DE" dirty="0"/>
              <a:t>Melderegister: Auskunfts- und Übermittlungssperren beantragen </a:t>
            </a:r>
          </a:p>
          <a:p>
            <a:pPr lvl="1" fontAlgn="ctr"/>
            <a:r>
              <a:rPr lang="de-DE" dirty="0"/>
              <a:t>Melderegister: Künstlernamen eintragen lassen</a:t>
            </a:r>
          </a:p>
          <a:p>
            <a:pPr lvl="1" fontAlgn="ctr"/>
            <a:r>
              <a:rPr lang="de-DE" dirty="0"/>
              <a:t>Melderegister: Doktortitel eintragen lassen</a:t>
            </a:r>
          </a:p>
          <a:p>
            <a:pPr lvl="1" fontAlgn="ctr"/>
            <a:r>
              <a:rPr lang="de-DE" dirty="0"/>
              <a:t>Melderegister für Hauseigentümer</a:t>
            </a:r>
          </a:p>
          <a:p>
            <a:pPr lvl="1" fontAlgn="ctr"/>
            <a:r>
              <a:rPr lang="de-DE" dirty="0"/>
              <a:t>Führungszeugnis</a:t>
            </a:r>
          </a:p>
          <a:p>
            <a:pPr lvl="1" fontAlgn="ctr"/>
            <a:r>
              <a:rPr lang="de-DE" dirty="0"/>
              <a:t>Unrichtige personenbezogene Daten berichtigen lassen</a:t>
            </a:r>
          </a:p>
          <a:p>
            <a:pPr lvl="1" fontAlgn="ctr"/>
            <a:r>
              <a:rPr lang="de-DE" dirty="0"/>
              <a:t>Untersuchungsberechtigungsschein beantragen</a:t>
            </a:r>
          </a:p>
          <a:p>
            <a:pPr lvl="1" fontAlgn="ctr"/>
            <a:r>
              <a:rPr lang="de-DE" dirty="0"/>
              <a:t>Widerspruch gegen die Datenübermittlung nach dem Soldatengesetz</a:t>
            </a:r>
          </a:p>
          <a:p>
            <a:pPr lvl="1" fontAlgn="ctr"/>
            <a:r>
              <a:rPr lang="de-DE" dirty="0"/>
              <a:t>Gewerbezentralregister</a:t>
            </a:r>
          </a:p>
          <a:p>
            <a:pPr font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3E3B5E3-BC19-DFC5-2C3F-65CD6E1C5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Anwendungsfälle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0B645E2E-D682-1D6C-49BF-EED4CEE851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30996D-DB65-4129-8F04-728D82D3E286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7471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D0C72E-C2DE-EDBA-D612-78553DB3E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Anwendungsfälle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5564FBD6-5842-B8A3-3FC5-7B335E25DF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30996D-DB65-4129-8F04-728D82D3E286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98A5002-4959-1E1A-F25F-3DDB67FD258C}"/>
              </a:ext>
            </a:extLst>
          </p:cNvPr>
          <p:cNvSpPr txBox="1">
            <a:spLocks/>
          </p:cNvSpPr>
          <p:nvPr/>
        </p:nvSpPr>
        <p:spPr>
          <a:xfrm>
            <a:off x="625765" y="1413164"/>
            <a:ext cx="10515600" cy="4763799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Bürgerservice</a:t>
            </a:r>
          </a:p>
          <a:p>
            <a:pPr lvl="1" fontAlgn="ctr"/>
            <a:r>
              <a:rPr lang="de-DE" dirty="0"/>
              <a:t>Wohnsitz anmelden (Beratung)</a:t>
            </a:r>
          </a:p>
          <a:p>
            <a:pPr lvl="1" fontAlgn="ctr"/>
            <a:r>
              <a:rPr lang="de-DE" dirty="0"/>
              <a:t>Wohnsitz ummelden innerhalb Verwaltungsgebiet (Beratung)</a:t>
            </a:r>
          </a:p>
          <a:p>
            <a:pPr lvl="1" fontAlgn="ctr"/>
            <a:r>
              <a:rPr lang="de-DE" dirty="0"/>
              <a:t>Lebensbescheinigung</a:t>
            </a:r>
          </a:p>
          <a:p>
            <a:pPr lvl="1" fontAlgn="ctr"/>
            <a:r>
              <a:rPr lang="de-DE" dirty="0"/>
              <a:t>Ahnenforschung (Beratung)</a:t>
            </a:r>
          </a:p>
          <a:p>
            <a:pPr lvl="1" fontAlgn="ctr"/>
            <a:r>
              <a:rPr lang="de-DE" dirty="0"/>
              <a:t>Anerkennung Vaterschaft (Beratung)</a:t>
            </a:r>
          </a:p>
          <a:p>
            <a:pPr lvl="1" fontAlgn="ctr"/>
            <a:r>
              <a:rPr lang="de-DE" dirty="0"/>
              <a:t>Geburt im Ausland (Beratung)</a:t>
            </a:r>
          </a:p>
          <a:p>
            <a:pPr lvl="1" fontAlgn="ctr"/>
            <a:r>
              <a:rPr lang="de-DE" dirty="0"/>
              <a:t>Namensänderung Angleichungen (Bundesvertriebenengesetz, Einbürgerung) – (Beratung – vorab notwendig)</a:t>
            </a:r>
          </a:p>
          <a:p>
            <a:pPr lvl="1" fontAlgn="ctr"/>
            <a:r>
              <a:rPr lang="de-DE" dirty="0"/>
              <a:t>Namensänderung öffentlich rechtlich (Beratung)</a:t>
            </a:r>
          </a:p>
          <a:p>
            <a:pPr lvl="1" fontAlgn="ctr"/>
            <a:r>
              <a:rPr lang="de-DE" dirty="0"/>
              <a:t>Namensänderung: Reihenfolge Vornamen (Beratung – vorab notwendig)</a:t>
            </a:r>
          </a:p>
          <a:p>
            <a:pPr lvl="1" fontAlgn="ctr"/>
            <a:r>
              <a:rPr lang="de-DE" dirty="0"/>
              <a:t>Adressbuchsperre beantragen</a:t>
            </a:r>
          </a:p>
          <a:p>
            <a:pPr lvl="1" fontAlgn="ctr"/>
            <a:r>
              <a:rPr lang="de-DE" dirty="0"/>
              <a:t>Personalausweis – Befreiung von der Ausweispflicht</a:t>
            </a:r>
          </a:p>
          <a:p>
            <a:pPr lvl="1" fontAlgn="ctr"/>
            <a:r>
              <a:rPr lang="de-DE" dirty="0"/>
              <a:t>Personalausweis- und Passbeantragung – Onlineauskunft</a:t>
            </a:r>
          </a:p>
          <a:p>
            <a:pPr lvl="1" fontAlgn="ctr"/>
            <a:r>
              <a:rPr lang="de-DE" dirty="0"/>
              <a:t>Statustracking für Anträge</a:t>
            </a:r>
          </a:p>
          <a:p>
            <a:pPr lvl="1" font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14329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1973B-76DF-455B-8B97-4392576A20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D8302D-E0DE-C92B-51DA-0D391FF29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Anwendungsfälle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FBE4FF47-DDC7-41E5-C661-DE5B3A3830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30996D-DB65-4129-8F04-728D82D3E286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6F2519-5110-B245-9464-60C4F6ADD9C4}"/>
              </a:ext>
            </a:extLst>
          </p:cNvPr>
          <p:cNvSpPr txBox="1">
            <a:spLocks/>
          </p:cNvSpPr>
          <p:nvPr/>
        </p:nvSpPr>
        <p:spPr>
          <a:xfrm>
            <a:off x="625765" y="1413164"/>
            <a:ext cx="10515600" cy="4763799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39200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Roboto Light 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Bürgerservice</a:t>
            </a:r>
          </a:p>
          <a:p>
            <a:pPr lvl="1" fontAlgn="ctr"/>
            <a:r>
              <a:rPr lang="de-DE" dirty="0"/>
              <a:t>Personalausweis und Reisepass beantragen (Beratung)</a:t>
            </a:r>
          </a:p>
          <a:p>
            <a:pPr lvl="1" fontAlgn="ctr"/>
            <a:r>
              <a:rPr lang="de-DE" dirty="0"/>
              <a:t>Vorläufiger Personalausweis und vorläufiger Reisepass beantragen (Beratung)</a:t>
            </a:r>
          </a:p>
          <a:p>
            <a:pPr lvl="1" fontAlgn="ctr"/>
            <a:r>
              <a:rPr lang="de-DE" dirty="0"/>
              <a:t>Beglaubigung und Einverständniserklärung für Minderjährige bei Reisen ohne Sorgeberechtigte </a:t>
            </a:r>
          </a:p>
          <a:p>
            <a:pPr lvl="1" fontAlgn="ctr"/>
            <a:r>
              <a:rPr lang="de-DE" dirty="0"/>
              <a:t>Besondere Meldepflicht in Beherbergungsstätten (Meldung einreichen)</a:t>
            </a:r>
          </a:p>
          <a:p>
            <a:pPr lvl="1" fontAlgn="ctr"/>
            <a:r>
              <a:rPr lang="de-DE" dirty="0"/>
              <a:t>Besondere Meldepflicht in Krankenhäusern, Heimen und ähnlichen Einrichtungen (Meldung einreichen)</a:t>
            </a:r>
          </a:p>
          <a:p>
            <a:pPr lvl="1" fontAlgn="ctr"/>
            <a:r>
              <a:rPr lang="de-DE" dirty="0"/>
              <a:t>Elektronischer Identitätsnachweis (</a:t>
            </a:r>
            <a:r>
              <a:rPr lang="de-DE" dirty="0" err="1"/>
              <a:t>eID</a:t>
            </a:r>
            <a:r>
              <a:rPr lang="de-DE" dirty="0"/>
              <a:t> Karte) für Unionsbürger einreichen</a:t>
            </a:r>
          </a:p>
          <a:p>
            <a:pPr lvl="1" fontAlgn="ctr"/>
            <a:r>
              <a:rPr lang="de-DE" dirty="0"/>
              <a:t>Parkausweis beantragen</a:t>
            </a:r>
          </a:p>
          <a:p>
            <a:pPr lvl="1" fontAlgn="ctr"/>
            <a:r>
              <a:rPr lang="de-DE" dirty="0"/>
              <a:t>Gewerbe an- um- und </a:t>
            </a:r>
            <a:r>
              <a:rPr lang="de-DE" dirty="0" err="1"/>
              <a:t>abmeldung</a:t>
            </a:r>
            <a:endParaRPr lang="de-DE" dirty="0"/>
          </a:p>
          <a:p>
            <a:pPr lvl="1" fontAlgn="ctr"/>
            <a:r>
              <a:rPr lang="de-DE" dirty="0"/>
              <a:t>Hund anmelden</a:t>
            </a:r>
          </a:p>
          <a:p>
            <a:pPr lvl="1" fontAlgn="ctr"/>
            <a:r>
              <a:rPr lang="de-DE" dirty="0"/>
              <a:t>Sperrmüll anmelden</a:t>
            </a:r>
          </a:p>
          <a:p>
            <a:pPr lvl="1" fontAlgn="ctr"/>
            <a:r>
              <a:rPr lang="de-DE" dirty="0"/>
              <a:t>Fischereischein beantragen</a:t>
            </a:r>
          </a:p>
          <a:p>
            <a:pPr lvl="1" font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596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11142D6-BF9D-C5EF-532F-1DC7AB7DD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ctr"/>
            <a:r>
              <a:rPr lang="de-DE" dirty="0"/>
              <a:t>Amt für Soziales</a:t>
            </a:r>
          </a:p>
          <a:p>
            <a:pPr lvl="1" fontAlgn="ctr"/>
            <a:r>
              <a:rPr lang="de-DE" dirty="0"/>
              <a:t>Beratung zum Elterngeld</a:t>
            </a:r>
          </a:p>
          <a:p>
            <a:pPr lvl="1" fontAlgn="ctr"/>
            <a:r>
              <a:rPr lang="de-DE" dirty="0"/>
              <a:t>Beratung zum Bürgergeld (über ein Bürgerportal)</a:t>
            </a:r>
          </a:p>
          <a:p>
            <a:pPr lvl="1" fontAlgn="ctr"/>
            <a:r>
              <a:rPr lang="de-DE" dirty="0"/>
              <a:t>Integrationsbetreuung</a:t>
            </a:r>
          </a:p>
          <a:p>
            <a:r>
              <a:rPr lang="de-DE" dirty="0"/>
              <a:t>Straßenverkehrsamt </a:t>
            </a:r>
          </a:p>
          <a:p>
            <a:pPr lvl="1"/>
            <a:r>
              <a:rPr lang="de-DE" dirty="0"/>
              <a:t>Verzichtserklärungen aus dem Führerschein-BTM-Bereich</a:t>
            </a:r>
          </a:p>
          <a:p>
            <a:pPr fontAlgn="ctr"/>
            <a:r>
              <a:rPr lang="de-DE" dirty="0"/>
              <a:t>Bauordnung</a:t>
            </a:r>
          </a:p>
          <a:p>
            <a:pPr lvl="1" fontAlgn="ctr"/>
            <a:r>
              <a:rPr lang="de-DE" dirty="0"/>
              <a:t>Digitale Besichtigung Baustellen</a:t>
            </a:r>
          </a:p>
          <a:p>
            <a:pPr lvl="1" fontAlgn="ctr"/>
            <a:r>
              <a:rPr lang="de-DE" dirty="0"/>
              <a:t>Beratung Bauplanung</a:t>
            </a:r>
          </a:p>
          <a:p>
            <a:pPr fontAlgn="ctr"/>
            <a:r>
              <a:rPr lang="de-DE" dirty="0"/>
              <a:t>Gewerbeamt</a:t>
            </a:r>
          </a:p>
          <a:p>
            <a:pPr lvl="1" fontAlgn="ctr"/>
            <a:r>
              <a:rPr lang="de-DE" dirty="0"/>
              <a:t>Anmeldung Gewerbe</a:t>
            </a:r>
          </a:p>
          <a:p>
            <a:pPr font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F4CF6B3-6990-3572-DD9B-C63F0B0B6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Anwendungsfälle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25D830EE-836C-8FF6-115C-1A7163567E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30996D-DB65-4129-8F04-728D82D3E286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7116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AFC620B-EB47-BECC-3FD0-AB8C05ABBD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ctr"/>
            <a:r>
              <a:rPr lang="de-DE" dirty="0"/>
              <a:t>Standesamt</a:t>
            </a:r>
          </a:p>
          <a:p>
            <a:pPr lvl="1" fontAlgn="ctr"/>
            <a:r>
              <a:rPr lang="de-DE" dirty="0"/>
              <a:t>Allgemein Kirchenaustritt</a:t>
            </a:r>
          </a:p>
          <a:p>
            <a:pPr lvl="1" fontAlgn="ctr"/>
            <a:r>
              <a:rPr lang="de-DE" dirty="0"/>
              <a:t>Urkunden und Anträge für die Abteilung „Geburten und Sterbefälle“</a:t>
            </a:r>
          </a:p>
          <a:p>
            <a:pPr lvl="1" fontAlgn="ctr"/>
            <a:r>
              <a:rPr lang="de-DE" dirty="0"/>
              <a:t>Urkunden und Anträge für die Abteilung „Eheschließungen, allg. Personenstands-angelegenheiten“</a:t>
            </a:r>
          </a:p>
          <a:p>
            <a:pPr lvl="1" fontAlgn="ctr"/>
            <a:r>
              <a:rPr lang="de-DE" dirty="0"/>
              <a:t>Beratung Trauung für (überregionale) Anfragen</a:t>
            </a:r>
          </a:p>
          <a:p>
            <a:pPr fontAlgn="ctr"/>
            <a:r>
              <a:rPr lang="de-DE" dirty="0"/>
              <a:t>Einbürgerung</a:t>
            </a:r>
          </a:p>
          <a:p>
            <a:pPr lvl="1" fontAlgn="ctr"/>
            <a:r>
              <a:rPr lang="de-DE" dirty="0"/>
              <a:t>Bürger bzgl. Anmeldung auf der Online Antragsstecke bei technischen Problemen helfen (z. B. Anmeldung)</a:t>
            </a:r>
          </a:p>
          <a:p>
            <a:r>
              <a:rPr lang="de-DE" dirty="0"/>
              <a:t>Kommunales Integrationszentrum </a:t>
            </a:r>
            <a:r>
              <a:rPr lang="de-DE" sz="2000" dirty="0"/>
              <a:t>(Besonderheit NRW)</a:t>
            </a:r>
          </a:p>
          <a:p>
            <a:pPr lvl="1"/>
            <a:r>
              <a:rPr lang="de-DE" dirty="0"/>
              <a:t>Fallberatung (Case Management Beratung (KIM))</a:t>
            </a:r>
          </a:p>
          <a:p>
            <a:pPr marL="0" indent="0" fontAlgn="ctr">
              <a:buNone/>
            </a:pPr>
            <a:endParaRPr lang="de-DE" dirty="0"/>
          </a:p>
          <a:p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915AFC-545E-3C82-2DBB-510705E17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Anwendungsfälle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BCB277BD-D394-C773-E7CA-98DE025253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30996D-DB65-4129-8F04-728D82D3E286}" type="slidenum">
              <a:rPr lang="de-DE" smtClean="0"/>
              <a:pPr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55240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88B030-A58D-577B-F6DD-D55FBC819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B1450D7-48F8-FCE8-935D-6E26ADDFCF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ctr"/>
            <a:r>
              <a:rPr lang="de-DE" dirty="0"/>
              <a:t>Ausländerwesen</a:t>
            </a:r>
          </a:p>
          <a:p>
            <a:pPr lvl="1" fontAlgn="ctr"/>
            <a:r>
              <a:rPr lang="de-DE" dirty="0"/>
              <a:t>Einbürgerung</a:t>
            </a:r>
          </a:p>
          <a:p>
            <a:pPr lvl="1" fontAlgn="ctr"/>
            <a:r>
              <a:rPr lang="de-DE" dirty="0"/>
              <a:t>Unterstützung für Beantragung</a:t>
            </a:r>
          </a:p>
          <a:p>
            <a:pPr lvl="1" fontAlgn="ctr"/>
            <a:r>
              <a:rPr lang="de-DE" dirty="0"/>
              <a:t>Fiktionsbescheinigung</a:t>
            </a:r>
          </a:p>
          <a:p>
            <a:pPr lvl="1" fontAlgn="ctr"/>
            <a:r>
              <a:rPr lang="de-DE" dirty="0"/>
              <a:t>Verpflichtungserklärung</a:t>
            </a:r>
          </a:p>
          <a:p>
            <a:pPr lvl="1" fontAlgn="ctr"/>
            <a:r>
              <a:rPr lang="de-DE" dirty="0"/>
              <a:t>Verpflichtung zum Integrationskurs</a:t>
            </a:r>
          </a:p>
          <a:p>
            <a:pPr lvl="1" fontAlgn="ctr"/>
            <a:r>
              <a:rPr lang="de-DE" dirty="0"/>
              <a:t>Verlustanzeige </a:t>
            </a:r>
            <a:r>
              <a:rPr lang="de-DE" dirty="0" err="1"/>
              <a:t>eAT</a:t>
            </a:r>
            <a:endParaRPr lang="de-DE" dirty="0"/>
          </a:p>
          <a:p>
            <a:r>
              <a:rPr lang="de-DE" dirty="0"/>
              <a:t>Jugendamt</a:t>
            </a:r>
          </a:p>
          <a:p>
            <a:pPr lvl="1" fontAlgn="ctr"/>
            <a:r>
              <a:rPr lang="de-DE" dirty="0"/>
              <a:t>Beistandschaft</a:t>
            </a:r>
          </a:p>
          <a:p>
            <a:pPr lvl="2" fontAlgn="ctr"/>
            <a:r>
              <a:rPr lang="de-DE" sz="2000" dirty="0"/>
              <a:t>Urkundsperson</a:t>
            </a:r>
          </a:p>
          <a:p>
            <a:pPr lvl="2" fontAlgn="ctr"/>
            <a:r>
              <a:rPr lang="de-DE" sz="2000" dirty="0"/>
              <a:t>Unterhaltsanspruch von Minderjährigen und jungen Volljährigen</a:t>
            </a:r>
          </a:p>
          <a:p>
            <a:pPr marL="457200" lvl="1" indent="0" fontAlgn="ctr">
              <a:buNone/>
            </a:pPr>
            <a:endParaRPr lang="de-DE" dirty="0"/>
          </a:p>
          <a:p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7659BA5-DCA0-6CCF-4F52-1B3FCD1A5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Anwendungsfälle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74F2912D-3B5F-2E27-0F88-1EEC836599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30996D-DB65-4129-8F04-728D82D3E286}" type="slidenum">
              <a:rPr lang="de-DE" smtClean="0"/>
              <a:pPr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64592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023BDE-B5D0-2D72-DC84-7D0A08909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4D93EBB-6B46-7DE9-CBE1-1B11808D1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ctr"/>
            <a:r>
              <a:rPr lang="de-DE" dirty="0"/>
              <a:t>Gesundheitsamt</a:t>
            </a:r>
          </a:p>
          <a:p>
            <a:pPr lvl="1" fontAlgn="ctr"/>
            <a:r>
              <a:rPr lang="de-DE" dirty="0"/>
              <a:t>Masernschutzberatung</a:t>
            </a:r>
          </a:p>
          <a:p>
            <a:pPr lvl="1" fontAlgn="ctr"/>
            <a:r>
              <a:rPr lang="de-DE" dirty="0"/>
              <a:t>Schwangerschaftsberatung</a:t>
            </a:r>
          </a:p>
          <a:p>
            <a:pPr lvl="1" fontAlgn="ctr"/>
            <a:r>
              <a:rPr lang="de-DE" dirty="0"/>
              <a:t>HIV Beratung</a:t>
            </a:r>
          </a:p>
          <a:p>
            <a:pPr lvl="1" fontAlgn="ctr"/>
            <a:r>
              <a:rPr lang="de-DE" dirty="0"/>
              <a:t>Pflegeberatung</a:t>
            </a:r>
          </a:p>
          <a:p>
            <a:pPr lvl="1" fontAlgn="ctr"/>
            <a:r>
              <a:rPr lang="de-DE" dirty="0"/>
              <a:t>Sozialpsychiatrischer Dienst/Betreuungsbehörde </a:t>
            </a:r>
          </a:p>
          <a:p>
            <a:pPr lvl="1" fontAlgn="ctr"/>
            <a:r>
              <a:rPr lang="de-DE" dirty="0"/>
              <a:t>Gesundheitsschutz und Umweltmedizin – Infektionsschutz</a:t>
            </a:r>
          </a:p>
          <a:p>
            <a:pPr lvl="1" fontAlgn="ctr"/>
            <a:r>
              <a:rPr lang="de-DE" dirty="0"/>
              <a:t>Hilfe zur Pflege </a:t>
            </a:r>
          </a:p>
          <a:p>
            <a:pPr marL="457200" lvl="1" indent="0" fontAlgn="ctr">
              <a:buNone/>
            </a:pPr>
            <a:endParaRPr lang="de-DE" dirty="0"/>
          </a:p>
          <a:p>
            <a:pPr marL="0" indent="0" fontAlgn="ctr">
              <a:buNone/>
            </a:pPr>
            <a:endParaRPr lang="de-DE" dirty="0"/>
          </a:p>
          <a:p>
            <a:pPr font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7AACCB0-D9BC-75CE-1DDA-FE236E325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Anwendungsfälle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CBB28BDD-8CDA-F21C-1E2E-0FB282E865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B30996D-DB65-4129-8F04-728D82D3E286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4025911"/>
      </p:ext>
    </p:extLst>
  </p:cSld>
  <p:clrMapOvr>
    <a:masterClrMapping/>
  </p:clrMapOvr>
</p:sld>
</file>

<file path=ppt/theme/theme1.xml><?xml version="1.0" encoding="utf-8"?>
<a:theme xmlns:a="http://schemas.openxmlformats.org/drawingml/2006/main" name=" Titelfolie I">
  <a:themeElements>
    <a:clrScheme name="Benutzerdefiniert 2">
      <a:dk1>
        <a:srgbClr val="000000"/>
      </a:dk1>
      <a:lt1>
        <a:srgbClr val="FFFFFF"/>
      </a:lt1>
      <a:dk2>
        <a:srgbClr val="3B3B3A"/>
      </a:dk2>
      <a:lt2>
        <a:srgbClr val="000000"/>
      </a:lt2>
      <a:accent1>
        <a:srgbClr val="F39200"/>
      </a:accent1>
      <a:accent2>
        <a:srgbClr val="F4F4F4"/>
      </a:accent2>
      <a:accent3>
        <a:srgbClr val="5F246B"/>
      </a:accent3>
      <a:accent4>
        <a:srgbClr val="878787"/>
      </a:accent4>
      <a:accent5>
        <a:srgbClr val="241D50"/>
      </a:accent5>
      <a:accent6>
        <a:srgbClr val="FFFFFF"/>
      </a:accent6>
      <a:hlink>
        <a:srgbClr val="3B3B3A"/>
      </a:hlink>
      <a:folHlink>
        <a:srgbClr val="7F6F6F"/>
      </a:folHlink>
    </a:clrScheme>
    <a:fontScheme name="Benutzerdefiniert 1">
      <a:majorFont>
        <a:latin typeface="Roboto"/>
        <a:ea typeface=""/>
        <a:cs typeface=""/>
      </a:majorFont>
      <a:minorFont>
        <a:latin typeface="Robo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95D7FEF448746A5924B3CCCB0CC5A" ma:contentTypeVersion="8" ma:contentTypeDescription="Create a new document." ma:contentTypeScope="" ma:versionID="e0f668f44aa9bfeaee5db7f1ae5ea4d2">
  <xsd:schema xmlns:xsd="http://www.w3.org/2001/XMLSchema" xmlns:xs="http://www.w3.org/2001/XMLSchema" xmlns:p="http://schemas.microsoft.com/office/2006/metadata/properties" xmlns:ns2="9f37f365-19d4-4871-8336-f5211437687d" targetNamespace="http://schemas.microsoft.com/office/2006/metadata/properties" ma:root="true" ma:fieldsID="64b15adbb688155f3989a9ddef69244c" ns2:_="">
    <xsd:import namespace="9f37f365-19d4-4871-8336-f521143768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37f365-19d4-4871-8336-f521143768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A645897-4BDB-4850-AD5A-40EEA75312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f37f365-19d4-4871-8336-f521143768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CF6CF59-992A-487D-B9F2-F27A423EE7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A11D817-76DE-4F4D-8EBD-6449F652E2FD}">
  <ds:schemaRefs>
    <ds:schemaRef ds:uri="http://schemas.microsoft.com/office/2006/documentManagement/types"/>
    <ds:schemaRef ds:uri="http://www.w3.org/XML/1998/namespace"/>
    <ds:schemaRef ds:uri="http://purl.org/dc/terms/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9f37f365-19d4-4871-8336-f5211437687d"/>
    <ds:schemaRef ds:uri="http://schemas.microsoft.com/office/2006/metadata/properties"/>
  </ds:schemaRefs>
</ds:datastoreItem>
</file>

<file path=docMetadata/LabelInfo.xml><?xml version="1.0" encoding="utf-8"?>
<clbl:labelList xmlns:clbl="http://schemas.microsoft.com/office/2020/mipLabelMetadata">
  <clbl:label id="{75c696ec-5bfb-4892-9a0c-9187a9061cd6}" enabled="0" method="" siteId="{75c696ec-5bfb-4892-9a0c-9187a9061cd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464</Words>
  <Application>Microsoft Office PowerPoint</Application>
  <PresentationFormat>Breitbild</PresentationFormat>
  <Paragraphs>163</Paragraphs>
  <Slides>10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9" baseType="lpstr">
      <vt:lpstr>Aptos</vt:lpstr>
      <vt:lpstr>Arial</vt:lpstr>
      <vt:lpstr>Corbel Light</vt:lpstr>
      <vt:lpstr>Roboto</vt:lpstr>
      <vt:lpstr>Roboto </vt:lpstr>
      <vt:lpstr>Roboto Light</vt:lpstr>
      <vt:lpstr>Roboto Light </vt:lpstr>
      <vt:lpstr>Wingdings</vt:lpstr>
      <vt:lpstr> Titelfolie I</vt:lpstr>
      <vt:lpstr>PowerPoint-Präsentation</vt:lpstr>
      <vt:lpstr>PowerPoint-Präsentation</vt:lpstr>
      <vt:lpstr>Anwendungsfälle</vt:lpstr>
      <vt:lpstr>Anwendungsfälle</vt:lpstr>
      <vt:lpstr>Anwendungsfälle</vt:lpstr>
      <vt:lpstr>Anwendungsfälle</vt:lpstr>
      <vt:lpstr>Anwendungsfälle</vt:lpstr>
      <vt:lpstr>Anwendungsfälle</vt:lpstr>
      <vt:lpstr>Anwendungsfälle</vt:lpstr>
      <vt:lpstr>Workshop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Livius Danielczok</dc:creator>
  <cp:lastModifiedBy>Robin Kollbach</cp:lastModifiedBy>
  <cp:revision>14</cp:revision>
  <dcterms:created xsi:type="dcterms:W3CDTF">2025-01-22T12:44:11Z</dcterms:created>
  <dcterms:modified xsi:type="dcterms:W3CDTF">2026-04-20T19:25:36Z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0x01010021B95D7FEF448746A5924B3CCCB0CC5A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</Properties>
</file>